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8"/>
  </p:notesMasterIdLst>
  <p:handoutMasterIdLst>
    <p:handoutMasterId r:id="rId19"/>
  </p:handoutMasterIdLst>
  <p:sldIdLst>
    <p:sldId id="292" r:id="rId5"/>
    <p:sldId id="291" r:id="rId6"/>
    <p:sldId id="294" r:id="rId7"/>
    <p:sldId id="295" r:id="rId8"/>
    <p:sldId id="303" r:id="rId9"/>
    <p:sldId id="296" r:id="rId10"/>
    <p:sldId id="297" r:id="rId11"/>
    <p:sldId id="298" r:id="rId12"/>
    <p:sldId id="304" r:id="rId13"/>
    <p:sldId id="301" r:id="rId14"/>
    <p:sldId id="300" r:id="rId15"/>
    <p:sldId id="302" r:id="rId16"/>
    <p:sldId id="293" r:id="rId17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A085"/>
    <a:srgbClr val="E6CBA0"/>
    <a:srgbClr val="9B3820"/>
    <a:srgbClr val="FBFBFB"/>
    <a:srgbClr val="738AC3"/>
    <a:srgbClr val="B5C1DF"/>
    <a:srgbClr val="374D81"/>
    <a:srgbClr val="E98B0D"/>
    <a:srgbClr val="E2973C"/>
    <a:srgbClr val="9BD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9" autoAdjust="0"/>
  </p:normalViewPr>
  <p:slideViewPr>
    <p:cSldViewPr snapToGrid="0">
      <p:cViewPr>
        <p:scale>
          <a:sx n="118" d="100"/>
          <a:sy n="118" d="100"/>
        </p:scale>
        <p:origin x="-1014" y="-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t>29/06/2026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17:25:30.123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0,'3318'0'0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17:25:44.29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0,'3344'52'0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29/06/2026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ma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t>29/06/2026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customXml" Target="../ink/ink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6645" y="758952"/>
            <a:ext cx="6416431" cy="322751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/>
              <a:t>Dall’ascesso appendicolare alle cellule staminali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it-IT" sz="2800" b="1" dirty="0"/>
              <a:t>Dott. Marcello picchio</a:t>
            </a:r>
          </a:p>
          <a:p>
            <a:r>
              <a:rPr lang="it-IT" sz="2800" b="1" dirty="0"/>
              <a:t>U.O.C. Chirurgia Generale – P.O. «Paolo Colombo» velletri (asl </a:t>
            </a:r>
            <a:r>
              <a:rPr lang="it-IT" sz="2800" b="1" dirty="0" err="1"/>
              <a:t>roma</a:t>
            </a:r>
            <a:r>
              <a:rPr lang="it-IT" sz="2800" b="1" dirty="0"/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EA55AF62-82CD-F7E4-966A-E9DB5151D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86408"/>
            <a:ext cx="10058400" cy="850952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TC addome del 28.11.2025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C80811C-FB9F-07AB-83B8-90FD54235E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lum contrast="9000"/>
          </a:blip>
          <a:stretch>
            <a:fillRect/>
          </a:stretch>
        </p:blipFill>
        <p:spPr>
          <a:xfrm>
            <a:off x="565302" y="2977869"/>
            <a:ext cx="5730161" cy="1688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7DF64CD5-5038-4B2A-0BC4-0FEFC5008C6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952" y="2379307"/>
            <a:ext cx="3081458" cy="348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7B3F8-C6D7-9F55-47C1-85CD299C4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9C8FBB-A940-E91B-404C-639972F0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77078"/>
            <a:ext cx="10058400" cy="860282"/>
          </a:xfrm>
        </p:spPr>
        <p:txBody>
          <a:bodyPr>
            <a:normAutofit fontScale="90000"/>
          </a:bodyPr>
          <a:lstStyle/>
          <a:p>
            <a:r>
              <a:rPr lang="it-IT" sz="3200" dirty="0"/>
              <a:t>Chiusura della fistola</a:t>
            </a:r>
            <a:br>
              <a:rPr lang="it-IT" sz="3200" dirty="0"/>
            </a:br>
            <a:r>
              <a:rPr lang="it-IT" sz="3200" dirty="0"/>
              <a:t>Clip e cellule staminali (03.02.2026)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8709C56-20B7-F1EC-A1DD-8C7916BEA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sz="2400" b="0" i="0" u="none" strike="noStrike" baseline="0" dirty="0">
                <a:latin typeface="AdvOTe0bfbd19"/>
              </a:rPr>
              <a:t>Over-the-scope clip</a:t>
            </a:r>
            <a:endParaRPr lang="it-IT" dirty="0"/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E0117F8F-9FCC-0318-CC5D-4E055C8170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28307" y="2957513"/>
            <a:ext cx="4356960" cy="2911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B8FC2BA7-534B-3B9C-FDB4-02D1E8056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Cellule staminali autologhe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6B116D71-AAE8-FEAF-84FE-919D04D245B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9674576" y="3335112"/>
            <a:ext cx="1959276" cy="19534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902BFC3-B9DD-D584-DFA7-5906BE3CC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751" y="2978540"/>
            <a:ext cx="3672825" cy="28904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811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0F7FF67B-172C-CA97-6E75-42D3F800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98376"/>
            <a:ext cx="10058400" cy="738984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it-IT" dirty="0"/>
              <a:t>Bibliografia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856C68A-5491-7BA9-F4A7-16E31B49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15076"/>
            <a:ext cx="10058400" cy="15141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011933B-E370-D0CF-123F-87EDEFD9B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723916"/>
            <a:ext cx="10058400" cy="24023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ttangolo 1"/>
          <p:cNvSpPr/>
          <p:nvPr/>
        </p:nvSpPr>
        <p:spPr>
          <a:xfrm>
            <a:off x="9480627" y="6254569"/>
            <a:ext cx="1675052" cy="2616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100" dirty="0"/>
              <a:t>Medicina 2025, 61, 2102</a:t>
            </a:r>
          </a:p>
        </p:txBody>
      </p:sp>
      <p:sp>
        <p:nvSpPr>
          <p:cNvPr id="3" name="Rettangolo 2"/>
          <p:cNvSpPr/>
          <p:nvPr/>
        </p:nvSpPr>
        <p:spPr>
          <a:xfrm>
            <a:off x="7112898" y="3382742"/>
            <a:ext cx="4042781" cy="2769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200" dirty="0"/>
              <a:t>Volume 72, No. 3 : 2010 GASTROINTESTINAL ENDOSCOPY 663</a:t>
            </a:r>
          </a:p>
        </p:txBody>
      </p:sp>
    </p:spTree>
    <p:extLst>
      <p:ext uri="{BB962C8B-B14F-4D97-AF65-F5344CB8AC3E}">
        <p14:creationId xmlns:p14="http://schemas.microsoft.com/office/powerpoint/2010/main" val="33890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98A99478-D412-221C-3E97-A4FFE498E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7908" y="531845"/>
            <a:ext cx="6424245" cy="289715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3600" dirty="0"/>
              <a:t>Recidiva della fistola </a:t>
            </a:r>
            <a:r>
              <a:rPr lang="it-IT" sz="3600" dirty="0" err="1"/>
              <a:t>entero</a:t>
            </a:r>
            <a:r>
              <a:rPr lang="it-IT" sz="3600" dirty="0"/>
              <a:t>-cutanea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Che fare?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0DE86C-6648-B537-F8DC-7213D66435FA}"/>
              </a:ext>
            </a:extLst>
          </p:cNvPr>
          <p:cNvSpPr txBox="1"/>
          <p:nvPr/>
        </p:nvSpPr>
        <p:spPr>
          <a:xfrm>
            <a:off x="6307494" y="4012163"/>
            <a:ext cx="50851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/>
              <a:t>Chirurgia </a:t>
            </a:r>
            <a:r>
              <a:rPr lang="it-IT" sz="2800" i="1" dirty="0"/>
              <a:t>vs</a:t>
            </a:r>
            <a:r>
              <a:rPr lang="it-IT" sz="2800" dirty="0"/>
              <a:t> Terapia conservativa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3F8B5A-BACB-91EA-78FC-49051459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36246"/>
            <a:ext cx="10058400" cy="901114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Caso clinico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DE098DA-6D8A-FD78-0C78-C0D8DD9700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36" y="2120899"/>
            <a:ext cx="5487564" cy="37481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A5A0A71-8624-CCDF-CE91-DD0B85A86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833" y="2414881"/>
            <a:ext cx="4866847" cy="3160227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it-IT" dirty="0"/>
              <a:t>Maschio, 43 anni.</a:t>
            </a:r>
          </a:p>
          <a:p>
            <a:r>
              <a:rPr lang="it-IT" dirty="0"/>
              <a:t>Dolore addominale in fossa iliaca  destra da 15 giorni e comparsa di febbre da 3 giorni.</a:t>
            </a:r>
          </a:p>
          <a:p>
            <a:r>
              <a:rPr lang="it-IT" dirty="0"/>
              <a:t>Ascesso pericecale.</a:t>
            </a:r>
          </a:p>
          <a:p>
            <a:r>
              <a:rPr lang="it-IT" dirty="0"/>
              <a:t>Emicolectomia destra con anastomosi ileo-colica latero-laterale </a:t>
            </a:r>
            <a:r>
              <a:rPr lang="it-IT" dirty="0" err="1"/>
              <a:t>isoperistaltica</a:t>
            </a:r>
            <a:r>
              <a:rPr lang="it-IT" dirty="0"/>
              <a:t> meccanica e asportazione di un segmento di uretere destro con anastomosi </a:t>
            </a:r>
            <a:r>
              <a:rPr lang="it-IT" dirty="0" err="1"/>
              <a:t>uretero</a:t>
            </a:r>
            <a:r>
              <a:rPr lang="it-IT" dirty="0"/>
              <a:t>-ureterale su stent JJ. </a:t>
            </a:r>
          </a:p>
        </p:txBody>
      </p:sp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9F4F50CB-F822-9DC7-2BD2-BAB9B130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542" y="927464"/>
            <a:ext cx="10058400" cy="909151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2800" dirty="0"/>
              <a:t>DEISCENZA ANASTOMOSI ILEO-COLICA</a:t>
            </a:r>
            <a:br>
              <a:rPr lang="it-IT" sz="2800" dirty="0"/>
            </a:br>
            <a:r>
              <a:rPr lang="it-IT" sz="2800" dirty="0"/>
              <a:t>VII giornata postoperatoria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DC5AB1F-9D96-EEC8-7529-9900E1EB036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949675" y="2416605"/>
            <a:ext cx="5653043" cy="38891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DAAF0076-9CA7-6054-A046-E3A98EE2D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070" y="2670455"/>
            <a:ext cx="4444067" cy="30022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0593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4A89AC19-948A-D312-919A-A19A4D52D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51722"/>
            <a:ext cx="10058400" cy="7856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 smtClean="0"/>
              <a:t>REINTERVENTO 26.03.2023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60" y="2422600"/>
            <a:ext cx="8581153" cy="304702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563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54A03B-A86D-8007-9A00-D95F3A5A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007706"/>
            <a:ext cx="10058400" cy="729654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it-IT" dirty="0"/>
              <a:t>TC addome del 05.04.2023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848DCA6-665E-C939-7A2B-C61A70A80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lum bright="-24000" contrast="60000"/>
          </a:blip>
          <a:stretch>
            <a:fillRect/>
          </a:stretch>
        </p:blipFill>
        <p:spPr>
          <a:xfrm>
            <a:off x="368308" y="4854303"/>
            <a:ext cx="5644074" cy="16608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3B98BA6-2A14-1188-8B6B-6A75F59FC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1998936"/>
            <a:ext cx="4369205" cy="31365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395" y="1998936"/>
            <a:ext cx="3240685" cy="268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2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3E09C47-B7A3-F96B-7152-5B5BB5E07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95227"/>
            <a:ext cx="10058400" cy="842133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it-IT" sz="3200" dirty="0"/>
              <a:t>Fistola enterica</a:t>
            </a:r>
            <a:br>
              <a:rPr lang="it-IT" sz="3200" dirty="0"/>
            </a:br>
            <a:r>
              <a:rPr lang="it-IT" sz="3200" dirty="0"/>
              <a:t>Drenaggio con </a:t>
            </a:r>
            <a:r>
              <a:rPr lang="it-IT" sz="3200" dirty="0" err="1"/>
              <a:t>Pigtail</a:t>
            </a:r>
            <a:r>
              <a:rPr lang="it-IT" sz="3200" dirty="0"/>
              <a:t> (05.05.2023)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AE540ED3-683B-851A-C45F-923E13A26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1"/>
            <a:ext cx="4639736" cy="755161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/>
              <a:t>Persistenza di fistola enterica a bassa portata nonostante nutrizione parenterale totale.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15D21CD7-6858-C823-3195-B01C44A8E8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54181" y="2214685"/>
            <a:ext cx="3769721" cy="37480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DA890DB-CE5A-5F8C-49B1-A9384866C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684456"/>
            <a:ext cx="5737016" cy="18869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46FF89B-4637-2AB1-59C0-94B8E3CCB06E}"/>
              </a:ext>
            </a:extLst>
          </p:cNvPr>
          <p:cNvSpPr txBox="1"/>
          <p:nvPr/>
        </p:nvSpPr>
        <p:spPr>
          <a:xfrm>
            <a:off x="1968839" y="3003371"/>
            <a:ext cx="276678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Colonscopia del </a:t>
            </a:r>
            <a:r>
              <a:rPr lang="it-IT" dirty="0"/>
              <a:t>05.05.2023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F2F1114-ACFB-BC8D-949C-2D5E7F743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810" y="6331594"/>
            <a:ext cx="2989006" cy="2556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lum bright="9000" contrast="10000"/>
          </a:blip>
          <a:stretch>
            <a:fillRect/>
          </a:stretch>
        </p:blipFill>
        <p:spPr>
          <a:xfrm>
            <a:off x="548640" y="3461246"/>
            <a:ext cx="5737015" cy="11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9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0CC4787-B987-8CD2-CA62-57FC5F2A9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51722"/>
            <a:ext cx="10058400" cy="709126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Decorso clinico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A232CB5-821B-0570-E8F7-8B324F8C4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41" y="2024743"/>
            <a:ext cx="9043517" cy="4692355"/>
          </a:xfrm>
          <a:prstGeom prst="rect">
            <a:avLst/>
          </a:prstGeom>
          <a:ln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1BA0624C-7F67-F23D-BA03-D23306954E90}"/>
                  </a:ext>
                </a:extLst>
              </p14:cNvPr>
              <p14:cNvContentPartPr/>
              <p14:nvPr/>
            </p14:nvContentPartPr>
            <p14:xfrm>
              <a:off x="4534516" y="3097344"/>
              <a:ext cx="1194840" cy="7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1BA0624C-7F67-F23D-BA03-D23306954E9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80516" y="2881344"/>
                <a:ext cx="130248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3E426D64-8EB4-DC06-0BDA-96893BE325F9}"/>
                  </a:ext>
                </a:extLst>
              </p14:cNvPr>
              <p14:cNvContentPartPr/>
              <p14:nvPr/>
            </p14:nvContentPartPr>
            <p14:xfrm>
              <a:off x="6279076" y="3069624"/>
              <a:ext cx="1204200" cy="1908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3E426D64-8EB4-DC06-0BDA-96893BE325F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25076" y="2961624"/>
                <a:ext cx="1311840" cy="23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613855-B60C-A5D6-7959-24943E8EF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74441"/>
            <a:ext cx="10058400" cy="962919"/>
          </a:xfrm>
        </p:spPr>
        <p:txBody>
          <a:bodyPr>
            <a:normAutofit fontScale="90000"/>
          </a:bodyPr>
          <a:lstStyle/>
          <a:p>
            <a:r>
              <a:rPr lang="it-IT" sz="3200" dirty="0"/>
              <a:t>FISTOLA ENTERO-CUTANEA</a:t>
            </a:r>
            <a:br>
              <a:rPr lang="it-IT" sz="3200" dirty="0"/>
            </a:br>
            <a:r>
              <a:rPr lang="it-IT" sz="3200" dirty="0"/>
              <a:t>Colla </a:t>
            </a:r>
            <a:r>
              <a:rPr lang="it-IT" sz="3200" dirty="0" err="1"/>
              <a:t>cianoacrilica</a:t>
            </a:r>
            <a:r>
              <a:rPr lang="it-IT" sz="3200" dirty="0"/>
              <a:t> (09.10.2023)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07423B5-E424-8301-4843-7591FA70E7A6}"/>
              </a:ext>
            </a:extLst>
          </p:cNvPr>
          <p:cNvSpPr txBox="1"/>
          <p:nvPr/>
        </p:nvSpPr>
        <p:spPr>
          <a:xfrm>
            <a:off x="633045" y="1848033"/>
            <a:ext cx="574657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it-IT" sz="1000" b="1" i="0" u="none" strike="noStrike" baseline="0" dirty="0">
                <a:latin typeface="LiberationSansNarrow"/>
              </a:rPr>
              <a:t>COLONSCOPIA</a:t>
            </a:r>
          </a:p>
          <a:p>
            <a:pPr algn="l"/>
            <a:r>
              <a:rPr lang="it-IT" sz="1000" b="0" i="0" u="none" strike="noStrike" baseline="0" dirty="0">
                <a:latin typeface="LiberationSansNarrow"/>
              </a:rPr>
              <a:t>Esame condotto sino all’anastomosi ileo-colica. Anastomosi pervia. Versante colico nella norma. Ansa ileale esplorata per 10 cm nella norma. A livello del </a:t>
            </a:r>
            <a:r>
              <a:rPr lang="it-IT" sz="1000" b="0" i="0" u="none" strike="noStrike" baseline="0" dirty="0" err="1">
                <a:latin typeface="LiberationSansNarrow"/>
              </a:rPr>
              <a:t>cul</a:t>
            </a:r>
            <a:r>
              <a:rPr lang="it-IT" sz="1000" b="0" i="0" u="none" strike="noStrike" baseline="0" dirty="0">
                <a:latin typeface="LiberationSansNarrow"/>
              </a:rPr>
              <a:t> de </a:t>
            </a:r>
            <a:r>
              <a:rPr lang="it-IT" sz="1000" b="0" i="0" u="none" strike="noStrike" baseline="0" dirty="0" err="1">
                <a:latin typeface="LiberationSansNarrow"/>
              </a:rPr>
              <a:t>sac</a:t>
            </a:r>
            <a:r>
              <a:rPr lang="it-IT" sz="1000" b="0" i="0" u="none" strike="noStrike" baseline="0" dirty="0">
                <a:latin typeface="LiberationSansNarrow"/>
              </a:rPr>
              <a:t> ileale, subito lateralmente al fondo del </a:t>
            </a:r>
            <a:r>
              <a:rPr lang="it-IT" sz="1000" b="0" i="0" u="none" strike="noStrike" baseline="0" dirty="0" err="1">
                <a:latin typeface="LiberationSansNarrow"/>
              </a:rPr>
              <a:t>cul</a:t>
            </a:r>
            <a:r>
              <a:rPr lang="it-IT" sz="1000" b="0" i="0" u="none" strike="noStrike" baseline="0" dirty="0">
                <a:latin typeface="LiberationSansNarrow"/>
              </a:rPr>
              <a:t> de </a:t>
            </a:r>
            <a:r>
              <a:rPr lang="it-IT" sz="1000" b="0" i="0" u="none" strike="noStrike" baseline="0" dirty="0" err="1">
                <a:latin typeface="LiberationSansNarrow"/>
              </a:rPr>
              <a:t>sac</a:t>
            </a:r>
            <a:r>
              <a:rPr lang="it-IT" sz="1000" b="0" i="0" u="none" strike="noStrike" baseline="0" dirty="0">
                <a:latin typeface="LiberationSansNarrow"/>
              </a:rPr>
              <a:t> in corrispondenza di piccolo bottone mucoso di granulazione e punto metallico visibile presenza di orifizio di 3 mm. </a:t>
            </a:r>
            <a:r>
              <a:rPr lang="it-IT" sz="1000" b="0" i="0" u="none" strike="noStrike" baseline="0" dirty="0" err="1">
                <a:latin typeface="LiberationSansNarrow"/>
              </a:rPr>
              <a:t>Incannulamento</a:t>
            </a:r>
            <a:r>
              <a:rPr lang="it-IT" sz="1000" b="0" i="0" u="none" strike="noStrike" baseline="0" dirty="0">
                <a:latin typeface="LiberationSansNarrow"/>
              </a:rPr>
              <a:t> con </a:t>
            </a:r>
            <a:r>
              <a:rPr lang="it-IT" sz="1000" b="0" i="0" u="none" strike="noStrike" baseline="0" dirty="0" err="1">
                <a:latin typeface="LiberationSansNarrow"/>
              </a:rPr>
              <a:t>sfinterotomo</a:t>
            </a:r>
            <a:r>
              <a:rPr lang="it-IT" sz="1000" b="0" i="0" u="none" strike="noStrike" baseline="0" dirty="0">
                <a:latin typeface="LiberationSansNarrow"/>
              </a:rPr>
              <a:t> e filo guida. </a:t>
            </a:r>
            <a:r>
              <a:rPr lang="it-IT" sz="1000" b="0" i="0" u="none" strike="noStrike" baseline="0" dirty="0" err="1">
                <a:latin typeface="LiberationSansNarrow"/>
              </a:rPr>
              <a:t>Fistolografia</a:t>
            </a:r>
            <a:r>
              <a:rPr lang="it-IT" sz="1000" b="0" i="0" u="none" strike="noStrike" baseline="0" dirty="0">
                <a:latin typeface="LiberationSansNarrow"/>
              </a:rPr>
              <a:t> che evidenzia tratto fistoloso lineare di 10 cm senza raccolte. Posizionamento di filo guida trans-</a:t>
            </a:r>
            <a:r>
              <a:rPr lang="it-IT" sz="1000" b="0" i="0" u="none" strike="noStrike" baseline="0" dirty="0" err="1">
                <a:latin typeface="LiberationSansNarrow"/>
              </a:rPr>
              <a:t>fistolare</a:t>
            </a:r>
            <a:r>
              <a:rPr lang="it-IT" sz="1000" b="0" i="0" u="none" strike="noStrike" baseline="0" dirty="0">
                <a:latin typeface="LiberationSansNarrow"/>
              </a:rPr>
              <a:t> fuoriuscendo dall’orifizio cutaneo. Su filo guida si fa avanzare </a:t>
            </a:r>
            <a:r>
              <a:rPr lang="it-IT" sz="1000" b="0" i="0" u="none" strike="noStrike" baseline="0" dirty="0" err="1">
                <a:latin typeface="LiberationSansNarrow"/>
              </a:rPr>
              <a:t>catatere</a:t>
            </a:r>
            <a:r>
              <a:rPr lang="it-IT" sz="1000" b="0" i="0" u="none" strike="noStrike" baseline="0" dirty="0">
                <a:latin typeface="LiberationSansNarrow"/>
              </a:rPr>
              <a:t> endoscopico dall’esterno fino ad orifizio dell’ ileo ed in retrazione iniezione di </a:t>
            </a:r>
            <a:r>
              <a:rPr lang="it-IT" sz="1000" b="0" i="0" u="none" strike="noStrike" baseline="0" dirty="0" err="1">
                <a:latin typeface="LiberationSansNarrow"/>
              </a:rPr>
              <a:t>Glubran</a:t>
            </a:r>
            <a:r>
              <a:rPr lang="it-IT" sz="1000" b="0" i="0" u="none" strike="noStrike" baseline="0" dirty="0">
                <a:latin typeface="LiberationSansNarrow"/>
              </a:rPr>
              <a:t> (3 ml) al fine di obliterare </a:t>
            </a:r>
            <a:r>
              <a:rPr lang="it-IT" sz="1000" b="0" i="0" u="none" strike="noStrike" baseline="0" dirty="0" smtClean="0">
                <a:latin typeface="LiberationSansNarrow"/>
              </a:rPr>
              <a:t>il</a:t>
            </a:r>
          </a:p>
          <a:p>
            <a:pPr algn="l"/>
            <a:r>
              <a:rPr lang="it-IT" sz="1000" b="0" i="0" u="none" strike="noStrike" baseline="0" dirty="0" smtClean="0">
                <a:latin typeface="LiberationSansNarrow"/>
              </a:rPr>
              <a:t> </a:t>
            </a:r>
            <a:r>
              <a:rPr lang="it-IT" sz="1000" b="0" i="0" u="none" strike="noStrike" baseline="0" dirty="0">
                <a:latin typeface="LiberationSansNarrow"/>
              </a:rPr>
              <a:t>sottile tramite fistoloso."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9388C61-6517-E827-0A2C-D12E8390F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46" y="3560495"/>
            <a:ext cx="5746579" cy="15763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04396E-A7CB-F9F3-F294-4858DF150826}"/>
              </a:ext>
            </a:extLst>
          </p:cNvPr>
          <p:cNvSpPr txBox="1"/>
          <p:nvPr/>
        </p:nvSpPr>
        <p:spPr>
          <a:xfrm>
            <a:off x="8326706" y="1737360"/>
            <a:ext cx="13213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/>
              <a:t>Fistolografia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AC357B5-3CD6-07EA-3484-ABD547DE9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5" y="5136873"/>
            <a:ext cx="5746579" cy="13544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F637FB3-43A5-7416-125B-D08C8D9F5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438" y="2351484"/>
            <a:ext cx="3727846" cy="36364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3048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7AB67F-9D65-229E-EC38-908C94E12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23731"/>
            <a:ext cx="10058400" cy="81362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Follow-up del 26.03.2024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5772F34-1DD6-E5C0-DB53-DF350697D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030" y="2223741"/>
            <a:ext cx="3883489" cy="41273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4407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556</TotalTime>
  <Words>268</Words>
  <Application>Microsoft Office PowerPoint</Application>
  <PresentationFormat>Widescreen</PresentationFormat>
  <Paragraphs>30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AdvOTe0bfbd19</vt:lpstr>
      <vt:lpstr>Calibri</vt:lpstr>
      <vt:lpstr>LiberationSansNarrow</vt:lpstr>
      <vt:lpstr>Wingdings</vt:lpstr>
      <vt:lpstr>RetrospectVTI</vt:lpstr>
      <vt:lpstr>Dall’ascesso appendicolare alle cellule staminali</vt:lpstr>
      <vt:lpstr>Caso clinico</vt:lpstr>
      <vt:lpstr>DEISCENZA ANASTOMOSI ILEO-COLICA VII giornata postoperatoria</vt:lpstr>
      <vt:lpstr>REINTERVENTO 26.03.2023</vt:lpstr>
      <vt:lpstr>TC addome del 05.04.2023</vt:lpstr>
      <vt:lpstr>Fistola enterica Drenaggio con Pigtail (05.05.2023)</vt:lpstr>
      <vt:lpstr>  Decorso clinico</vt:lpstr>
      <vt:lpstr>FISTOLA ENTERO-CUTANEA Colla cianoacrilica (09.10.2023)</vt:lpstr>
      <vt:lpstr>Follow-up del 26.03.2024 </vt:lpstr>
      <vt:lpstr>TC addome del 28.11.2025</vt:lpstr>
      <vt:lpstr>Chiusura della fistola Clip e cellule staminali (03.02.2026)</vt:lpstr>
      <vt:lpstr>Bibliografia</vt:lpstr>
      <vt:lpstr>Recidiva della fistola entero-cutanea  Che fare?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marcello.picchio</cp:lastModifiedBy>
  <cp:revision>54</cp:revision>
  <dcterms:created xsi:type="dcterms:W3CDTF">2022-02-27T17:36:31Z</dcterms:created>
  <dcterms:modified xsi:type="dcterms:W3CDTF">2026-06-29T21:22:10Z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